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9" r:id="rId1"/>
  </p:sldMasterIdLst>
  <p:notesMasterIdLst>
    <p:notesMasterId r:id="rId36"/>
  </p:notesMasterIdLst>
  <p:sldIdLst>
    <p:sldId id="256" r:id="rId2"/>
    <p:sldId id="269" r:id="rId3"/>
    <p:sldId id="258" r:id="rId4"/>
    <p:sldId id="295" r:id="rId5"/>
    <p:sldId id="296" r:id="rId6"/>
    <p:sldId id="270" r:id="rId7"/>
    <p:sldId id="284" r:id="rId8"/>
    <p:sldId id="271" r:id="rId9"/>
    <p:sldId id="299" r:id="rId10"/>
    <p:sldId id="300" r:id="rId11"/>
    <p:sldId id="301" r:id="rId12"/>
    <p:sldId id="310" r:id="rId13"/>
    <p:sldId id="311" r:id="rId14"/>
    <p:sldId id="312" r:id="rId15"/>
    <p:sldId id="302" r:id="rId16"/>
    <p:sldId id="315" r:id="rId17"/>
    <p:sldId id="316" r:id="rId18"/>
    <p:sldId id="273" r:id="rId19"/>
    <p:sldId id="305" r:id="rId20"/>
    <p:sldId id="308" r:id="rId21"/>
    <p:sldId id="306" r:id="rId22"/>
    <p:sldId id="309" r:id="rId23"/>
    <p:sldId id="313" r:id="rId24"/>
    <p:sldId id="314" r:id="rId25"/>
    <p:sldId id="298" r:id="rId26"/>
    <p:sldId id="303" r:id="rId27"/>
    <p:sldId id="307" r:id="rId28"/>
    <p:sldId id="291" r:id="rId29"/>
    <p:sldId id="276" r:id="rId30"/>
    <p:sldId id="277" r:id="rId31"/>
    <p:sldId id="292" r:id="rId32"/>
    <p:sldId id="275" r:id="rId33"/>
    <p:sldId id="304" r:id="rId34"/>
    <p:sldId id="265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4660"/>
  </p:normalViewPr>
  <p:slideViewPr>
    <p:cSldViewPr>
      <p:cViewPr varScale="1">
        <p:scale>
          <a:sx n="67" d="100"/>
          <a:sy n="67" d="100"/>
        </p:scale>
        <p:origin x="550" y="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1544C-F7C1-487B-8814-4439CDEEBD22}" type="datetimeFigureOut">
              <a:rPr lang="en-US" smtClean="0"/>
              <a:t>6/10/2019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6AC09B-B8A0-4417-99A1-4AF98C0BE0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9923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AC09B-B8A0-4417-99A1-4AF98C0BE01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195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824D2-5420-4B43-A0C2-B16C42C74561}" type="datetime1">
              <a:rPr lang="en-US" smtClean="0"/>
              <a:t>6/10/2019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F40FFF9A-A5F4-4D6B-814C-FD9F7E974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57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4838B-D811-4E20-8511-D568D3D79F3C}" type="datetime1">
              <a:rPr lang="en-US" smtClean="0"/>
              <a:t>6/10/2019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F40FFF9A-A5F4-4D6B-814C-FD9F7E974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4483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4838B-D811-4E20-8511-D568D3D79F3C}" type="datetime1">
              <a:rPr lang="en-US" smtClean="0"/>
              <a:t>6/10/2019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F40FFF9A-A5F4-4D6B-814C-FD9F7E974FD3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45609599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4838B-D811-4E20-8511-D568D3D79F3C}" type="datetime1">
              <a:rPr lang="en-US" smtClean="0"/>
              <a:t>6/10/2019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F40FFF9A-A5F4-4D6B-814C-FD9F7E974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9099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4838B-D811-4E20-8511-D568D3D79F3C}" type="datetime1">
              <a:rPr lang="en-US" smtClean="0"/>
              <a:t>6/10/2019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F40FFF9A-A5F4-4D6B-814C-FD9F7E974FD3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2527016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4838B-D811-4E20-8511-D568D3D79F3C}" type="datetime1">
              <a:rPr lang="en-US" smtClean="0"/>
              <a:t>6/10/2019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F40FFF9A-A5F4-4D6B-814C-FD9F7E974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6324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8AE8F4-50B7-424E-B291-6CA9FD5B2B22}" type="datetime1">
              <a:rPr lang="en-US" smtClean="0"/>
              <a:t>6/10/2019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FF9A-A5F4-4D6B-814C-FD9F7E974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228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A43A-E6BD-41ED-8B3D-9E67A4693A8F}" type="datetime1">
              <a:rPr lang="en-US" smtClean="0"/>
              <a:t>6/10/2019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FF9A-A5F4-4D6B-814C-FD9F7E974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777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3BEE-93FE-45FC-9416-0915989D197B}" type="datetime1">
              <a:rPr lang="en-US" smtClean="0"/>
              <a:t>6/10/2019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FF9A-A5F4-4D6B-814C-FD9F7E974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201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B5C57-D2F0-4641-A581-D1F5AFE120A0}" type="datetime1">
              <a:rPr lang="en-US" smtClean="0"/>
              <a:t>6/10/2019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F40FFF9A-A5F4-4D6B-814C-FD9F7E974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325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143F6-6774-42EF-BC0B-806EA6F86915}" type="datetime1">
              <a:rPr lang="en-US" smtClean="0"/>
              <a:t>6/10/2019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F40FFF9A-A5F4-4D6B-814C-FD9F7E974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652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09B7F-57B5-4739-A71D-899F4CBD4066}" type="datetime1">
              <a:rPr lang="en-US" smtClean="0"/>
              <a:t>6/10/2019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F40FFF9A-A5F4-4D6B-814C-FD9F7E974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8277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D3669-98A7-481D-A87E-0EA86164C684}" type="datetime1">
              <a:rPr lang="en-US" smtClean="0"/>
              <a:t>6/10/2019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FF9A-A5F4-4D6B-814C-FD9F7E974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340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A5690-ECA3-4F20-9510-579C7434295C}" type="datetime1">
              <a:rPr lang="en-US" smtClean="0"/>
              <a:t>6/10/2019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FF9A-A5F4-4D6B-814C-FD9F7E974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987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0CCC5-638F-4FEF-A3D8-029D3A4511B1}" type="datetime1">
              <a:rPr lang="en-US" smtClean="0"/>
              <a:t>6/10/2019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FF9A-A5F4-4D6B-814C-FD9F7E974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99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AF906-6F70-49B4-B71D-276294778910}" type="datetime1">
              <a:rPr lang="en-US" smtClean="0"/>
              <a:t>6/10/2019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F40FFF9A-A5F4-4D6B-814C-FD9F7E974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91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74838B-D811-4E20-8511-D568D3D79F3C}" type="datetime1">
              <a:rPr lang="en-US" smtClean="0"/>
              <a:t>6/10/2019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F40FFF9A-A5F4-4D6B-814C-FD9F7E974F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24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  <p:sldLayoutId id="2147483782" r:id="rId13"/>
    <p:sldLayoutId id="2147483783" r:id="rId14"/>
    <p:sldLayoutId id="2147483784" r:id="rId15"/>
    <p:sldLayoutId id="2147483785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mobile-mobile-phone-smartphone-icon-1976104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6400" y="838200"/>
            <a:ext cx="6553200" cy="3429000"/>
          </a:xfrm>
        </p:spPr>
        <p:txBody>
          <a:bodyPr>
            <a:noAutofit/>
          </a:bodyPr>
          <a:lstStyle/>
          <a:p>
            <a:pPr algn="ctr"/>
            <a:br>
              <a:rPr lang="en-IN" sz="2800" b="1" dirty="0"/>
            </a:br>
            <a:br>
              <a:rPr lang="en-IN" sz="2800" b="1" dirty="0"/>
            </a:br>
            <a:br>
              <a:rPr lang="en-IN" sz="2800" b="1" dirty="0"/>
            </a:br>
            <a:r>
              <a:rPr lang="en-IN" sz="2800" b="1" dirty="0"/>
              <a:t>IOT AND PLC BASED HOME AUTOMATION SYSTEM WITH PV INVERTER</a:t>
            </a:r>
            <a:br>
              <a:rPr lang="en-IN" dirty="0"/>
            </a:br>
            <a:br>
              <a:rPr lang="en-US" sz="4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guide : Prof.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Athira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Prasad</a:t>
            </a:r>
            <a:b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coordinator : Dr.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Jinsa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Kuruvila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324600" y="5257800"/>
            <a:ext cx="3429000" cy="1887134"/>
          </a:xfrm>
        </p:spPr>
        <p:txBody>
          <a:bodyPr>
            <a:normAutofit/>
          </a:bodyPr>
          <a:lstStyle/>
          <a:p>
            <a:r>
              <a:rPr lang="en-US" dirty="0">
                <a:latin typeface="Bell MT" pitchFamily="18" charset="0"/>
              </a:rPr>
              <a:t>SUBMITTED BY, 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MATHEW VARGHESE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AMEER FAYIZ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FF9A-A5F4-4D6B-814C-FD9F7E974F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513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E5E7C-5723-42D3-A3E2-FD8050DEB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13949-33D7-4E2D-A891-BEB4057F9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FF9A-A5F4-4D6B-814C-FD9F7E974FD3}" type="slidenum">
              <a:rPr lang="en-US" smtClean="0"/>
              <a:t>10</a:t>
            </a:fld>
            <a:endParaRPr lang="en-US"/>
          </a:p>
        </p:txBody>
      </p:sp>
      <p:pic>
        <p:nvPicPr>
          <p:cNvPr id="5" name="Google Shape;332;p43">
            <a:extLst>
              <a:ext uri="{FF2B5EF4-FFF2-40B4-BE49-F238E27FC236}">
                <a16:creationId xmlns:a16="http://schemas.microsoft.com/office/drawing/2014/main" id="{B0A58416-DE6F-41DC-8096-94FEC3A35A2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1524000"/>
            <a:ext cx="8505098" cy="505094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33;p43">
            <a:extLst>
              <a:ext uri="{FF2B5EF4-FFF2-40B4-BE49-F238E27FC236}">
                <a16:creationId xmlns:a16="http://schemas.microsoft.com/office/drawing/2014/main" id="{ED185EFB-624E-40B2-89D1-5E826BE731FB}"/>
              </a:ext>
            </a:extLst>
          </p:cNvPr>
          <p:cNvSpPr txBox="1">
            <a:spLocks/>
          </p:cNvSpPr>
          <p:nvPr/>
        </p:nvSpPr>
        <p:spPr>
          <a:xfrm>
            <a:off x="1600200" y="647245"/>
            <a:ext cx="3573225" cy="646200"/>
          </a:xfrm>
          <a:prstGeom prst="rect">
            <a:avLst/>
          </a:prstGeom>
        </p:spPr>
        <p:txBody>
          <a:bodyPr spcFirstLastPara="1" vert="horz" wrap="square" lIns="68569" tIns="34275" rIns="68569" bIns="34275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Receiver node</a:t>
            </a:r>
          </a:p>
        </p:txBody>
      </p:sp>
    </p:spTree>
    <p:extLst>
      <p:ext uri="{BB962C8B-B14F-4D97-AF65-F5344CB8AC3E}">
        <p14:creationId xmlns:p14="http://schemas.microsoft.com/office/powerpoint/2010/main" val="3544302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1AFC6-B493-4799-A4AF-FDDD2237F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C78CC-7E19-41C0-831A-32C331477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FF9A-A5F4-4D6B-814C-FD9F7E974FD3}" type="slidenum">
              <a:rPr lang="en-US" smtClean="0"/>
              <a:t>11</a:t>
            </a:fld>
            <a:endParaRPr lang="en-US"/>
          </a:p>
        </p:txBody>
      </p:sp>
      <p:pic>
        <p:nvPicPr>
          <p:cNvPr id="5" name="Google Shape;376;p48">
            <a:extLst>
              <a:ext uri="{FF2B5EF4-FFF2-40B4-BE49-F238E27FC236}">
                <a16:creationId xmlns:a16="http://schemas.microsoft.com/office/drawing/2014/main" id="{4FD42162-0F41-4BCF-9065-D053D0756D1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3213" y="1465174"/>
            <a:ext cx="7911187" cy="511447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77;p48">
            <a:extLst>
              <a:ext uri="{FF2B5EF4-FFF2-40B4-BE49-F238E27FC236}">
                <a16:creationId xmlns:a16="http://schemas.microsoft.com/office/drawing/2014/main" id="{172817BA-6E6F-4494-9719-10313537D799}"/>
              </a:ext>
            </a:extLst>
          </p:cNvPr>
          <p:cNvSpPr txBox="1">
            <a:spLocks/>
          </p:cNvSpPr>
          <p:nvPr/>
        </p:nvSpPr>
        <p:spPr>
          <a:xfrm>
            <a:off x="1524000" y="647245"/>
            <a:ext cx="6368569" cy="646200"/>
          </a:xfrm>
          <a:prstGeom prst="rect">
            <a:avLst/>
          </a:prstGeom>
        </p:spPr>
        <p:txBody>
          <a:bodyPr spcFirstLastPara="1" vert="horz" wrap="square" lIns="68569" tIns="34275" rIns="68569" bIns="34275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</a:rPr>
              <a:t>Pure sine wave Inverter</a:t>
            </a:r>
          </a:p>
        </p:txBody>
      </p:sp>
    </p:spTree>
    <p:extLst>
      <p:ext uri="{BB962C8B-B14F-4D97-AF65-F5344CB8AC3E}">
        <p14:creationId xmlns:p14="http://schemas.microsoft.com/office/powerpoint/2010/main" val="2615149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A88E4-0FE1-4367-AD62-E519774DE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PWM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5" name="Google Shape;396;p50" descr="Image result for pwm">
            <a:extLst>
              <a:ext uri="{FF2B5EF4-FFF2-40B4-BE49-F238E27FC236}">
                <a16:creationId xmlns:a16="http://schemas.microsoft.com/office/drawing/2014/main" id="{C59F1BAA-0069-417B-B4C7-B5068ED10776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2485541" y="2133600"/>
            <a:ext cx="5506418" cy="37782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9B22E-F431-48C7-BD6D-271BE8BEF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FF9A-A5F4-4D6B-814C-FD9F7E974F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352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06B42-7354-40C7-8151-3EEE21C11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SPWM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8" name="Google Shape;414;p52" descr="Image result for spwm inverter waveform">
            <a:extLst>
              <a:ext uri="{FF2B5EF4-FFF2-40B4-BE49-F238E27FC236}">
                <a16:creationId xmlns:a16="http://schemas.microsoft.com/office/drawing/2014/main" id="{905D1F7B-17CD-4BC9-9DC8-6C53BACCCB52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 rotWithShape="1">
          <a:blip r:embed="rId2">
            <a:alphaModFix/>
          </a:blip>
          <a:stretch/>
        </p:blipFill>
        <p:spPr>
          <a:xfrm>
            <a:off x="2930077" y="2133600"/>
            <a:ext cx="4617346" cy="37782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EC5E2-D61D-47C0-902C-9888EC2C9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FF9A-A5F4-4D6B-814C-FD9F7E974F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010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5C29A-2CFF-4715-89D8-079E7FABB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Atmega328 PWM frequency</a:t>
            </a:r>
            <a:b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C11EF-C573-4164-93D7-AF3A8B36F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buNone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Max attainable frequency for </a:t>
            </a:r>
            <a:r>
              <a:rPr lang="en-US" dirty="0" err="1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Atmega</a:t>
            </a: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328p at 16 MHz clock: 62.5 </a:t>
            </a:r>
            <a:r>
              <a:rPr lang="en-US" dirty="0" err="1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KHz</a:t>
            </a:r>
            <a:endParaRPr lang="en-US" dirty="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indent="0">
              <a:spcAft>
                <a:spcPts val="150"/>
              </a:spcAft>
              <a:buClr>
                <a:schemeClr val="dk1"/>
              </a:buClr>
              <a:buSzPts val="1100"/>
              <a:buNone/>
            </a:pP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490 Hz for </a:t>
            </a:r>
            <a:r>
              <a:rPr lang="en-US" dirty="0" err="1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arduino</a:t>
            </a:r>
            <a:endParaRPr lang="en-US" dirty="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95963B-85BA-4AA1-9D38-EA16BC779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FF9A-A5F4-4D6B-814C-FD9F7E974F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84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40;p55">
            <a:extLst>
              <a:ext uri="{FF2B5EF4-FFF2-40B4-BE49-F238E27FC236}">
                <a16:creationId xmlns:a16="http://schemas.microsoft.com/office/drawing/2014/main" id="{08B5023C-499F-4F66-86D1-7E640942DB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76400" y="667430"/>
            <a:ext cx="7063687" cy="646200"/>
          </a:xfrm>
          <a:prstGeom prst="rect">
            <a:avLst/>
          </a:prstGeom>
        </p:spPr>
        <p:txBody>
          <a:bodyPr spcFirstLastPara="1" wrap="square" lIns="68569" tIns="34275" rIns="68569" bIns="34275" anchor="b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</a:rPr>
              <a:t>Charge Controller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AC50D-D36A-4215-9C79-0646F05BC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32045-4A24-4F27-A9F5-33282A377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FF9A-A5F4-4D6B-814C-FD9F7E974FD3}" type="slidenum">
              <a:rPr lang="en-US" smtClean="0"/>
              <a:t>15</a:t>
            </a:fld>
            <a:endParaRPr lang="en-US"/>
          </a:p>
        </p:txBody>
      </p:sp>
      <p:pic>
        <p:nvPicPr>
          <p:cNvPr id="5" name="Google Shape;439;p55">
            <a:extLst>
              <a:ext uri="{FF2B5EF4-FFF2-40B4-BE49-F238E27FC236}">
                <a16:creationId xmlns:a16="http://schemas.microsoft.com/office/drawing/2014/main" id="{F8391B65-E57C-4378-9820-41B633DC634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1400515"/>
            <a:ext cx="8593338" cy="52437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7786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D7A59-B27A-471B-9125-2FCAF88AB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4800600"/>
            <a:ext cx="6589199" cy="1280890"/>
          </a:xfrm>
        </p:spPr>
        <p:txBody>
          <a:bodyPr>
            <a:noAutofit/>
          </a:bodyPr>
          <a:lstStyle/>
          <a:p>
            <a:pPr marL="0" indent="0"/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Nunito"/>
                <a:cs typeface="Calibri" panose="020F0502020204030204" pitchFamily="34" charset="0"/>
                <a:sym typeface="Nunito"/>
              </a:rPr>
              <a:t>Factors</a:t>
            </a:r>
            <a:b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Nunito"/>
                <a:cs typeface="Calibri" panose="020F0502020204030204" pitchFamily="34" charset="0"/>
                <a:sym typeface="Nunito"/>
              </a:rPr>
            </a:b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Nunito"/>
                <a:cs typeface="Calibri" panose="020F0502020204030204" pitchFamily="34" charset="0"/>
                <a:sym typeface="Nunito"/>
              </a:rPr>
              <a:t>1.The amount of sun light </a:t>
            </a:r>
            <a:b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Nunito"/>
                <a:cs typeface="Calibri" panose="020F0502020204030204" pitchFamily="34" charset="0"/>
                <a:sym typeface="Nunito"/>
              </a:rPr>
            </a:b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Nunito"/>
                <a:cs typeface="Calibri" panose="020F0502020204030204" pitchFamily="34" charset="0"/>
                <a:sym typeface="Nunito"/>
              </a:rPr>
              <a:t>2.The connected load </a:t>
            </a:r>
            <a:b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Nunito"/>
                <a:cs typeface="Calibri" panose="020F0502020204030204" pitchFamily="34" charset="0"/>
                <a:sym typeface="Nunito"/>
              </a:rPr>
            </a:br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ea typeface="Nunito"/>
                <a:cs typeface="Calibri" panose="020F0502020204030204" pitchFamily="34" charset="0"/>
                <a:sym typeface="Nunito"/>
              </a:rPr>
              <a:t>3.The temperature of the solar panel.</a:t>
            </a:r>
            <a:endParaRPr lang="en-US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Google Shape;458;p57">
            <a:extLst>
              <a:ext uri="{FF2B5EF4-FFF2-40B4-BE49-F238E27FC236}">
                <a16:creationId xmlns:a16="http://schemas.microsoft.com/office/drawing/2014/main" id="{5BAEFAE1-18E7-4095-87B6-636E675192D3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86000" y="1295400"/>
            <a:ext cx="5562600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3BEC1-5AE6-4718-B5ED-E5EEC930E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FF9A-A5F4-4D6B-814C-FD9F7E974FD3}" type="slidenum">
              <a:rPr lang="en-US" smtClean="0"/>
              <a:t>16</a:t>
            </a:fld>
            <a:endParaRPr lang="en-US"/>
          </a:p>
        </p:txBody>
      </p:sp>
      <p:sp>
        <p:nvSpPr>
          <p:cNvPr id="7" name="Google Shape;440;p55">
            <a:extLst>
              <a:ext uri="{FF2B5EF4-FFF2-40B4-BE49-F238E27FC236}">
                <a16:creationId xmlns:a16="http://schemas.microsoft.com/office/drawing/2014/main" id="{C7A22A77-C8B9-4140-A4B2-FA3A7F07B975}"/>
              </a:ext>
            </a:extLst>
          </p:cNvPr>
          <p:cNvSpPr txBox="1">
            <a:spLocks/>
          </p:cNvSpPr>
          <p:nvPr/>
        </p:nvSpPr>
        <p:spPr>
          <a:xfrm>
            <a:off x="1981200" y="413651"/>
            <a:ext cx="7063687" cy="646200"/>
          </a:xfrm>
          <a:prstGeom prst="rect">
            <a:avLst/>
          </a:prstGeom>
        </p:spPr>
        <p:txBody>
          <a:bodyPr spcFirstLastPara="1" vert="horz" wrap="square" lIns="68569" tIns="34275" rIns="68569" bIns="34275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MPPT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9433D9-F033-4F30-8417-6B5D4FDA7DAD}"/>
              </a:ext>
            </a:extLst>
          </p:cNvPr>
          <p:cNvSpPr/>
          <p:nvPr/>
        </p:nvSpPr>
        <p:spPr>
          <a:xfrm>
            <a:off x="6781800" y="2133600"/>
            <a:ext cx="228600" cy="228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3511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F78C5-BB9F-4A67-9BCC-22B0C7BDC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Buck converter</a:t>
            </a:r>
            <a:br>
              <a:rPr lang="en-US" dirty="0"/>
            </a:br>
            <a:r>
              <a:rPr lang="en-US" dirty="0"/>
              <a:t>	</a:t>
            </a:r>
            <a:endParaRPr lang="en-IN" dirty="0"/>
          </a:p>
        </p:txBody>
      </p:sp>
      <p:pic>
        <p:nvPicPr>
          <p:cNvPr id="5" name="Google Shape;467;p58" descr="Image result for synchronous buck topology">
            <a:extLst>
              <a:ext uri="{FF2B5EF4-FFF2-40B4-BE49-F238E27FC236}">
                <a16:creationId xmlns:a16="http://schemas.microsoft.com/office/drawing/2014/main" id="{668B7FE7-5879-4CCF-ADC6-5770D622B3B9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2685878" y="2133600"/>
            <a:ext cx="5105743" cy="37782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FEFD9-62AE-4494-AFA0-628FD6948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FF9A-A5F4-4D6B-814C-FD9F7E974F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022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918" y="645106"/>
            <a:ext cx="2737709" cy="125989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br>
              <a:rPr lang="en-US" sz="2500" dirty="0">
                <a:solidFill>
                  <a:schemeClr val="tx1"/>
                </a:solidFill>
              </a:rPr>
            </a:br>
            <a:r>
              <a:rPr lang="en-US" sz="2500" dirty="0">
                <a:solidFill>
                  <a:schemeClr val="tx1"/>
                </a:solidFill>
              </a:rPr>
              <a:t>COMPONENTS:</a:t>
            </a:r>
            <a:br>
              <a:rPr lang="en-US" sz="2500" dirty="0">
                <a:solidFill>
                  <a:schemeClr val="tx1"/>
                </a:solidFill>
              </a:rPr>
            </a:br>
            <a:r>
              <a:rPr lang="en-US" sz="2500" dirty="0" err="1">
                <a:solidFill>
                  <a:schemeClr val="tx1"/>
                </a:solidFill>
              </a:rPr>
              <a:t>NodeMCU</a:t>
            </a:r>
            <a:endParaRPr lang="en-US" sz="25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6918" y="2133600"/>
                <a:ext cx="2737709" cy="3759253"/>
              </a:xfrm>
            </p:spPr>
            <p:txBody>
              <a:bodyPr>
                <a:normAutofit/>
              </a:bodyPr>
              <a:lstStyle/>
              <a:p>
                <a:pPr>
                  <a:buClr>
                    <a:srgbClr val="956E2E"/>
                  </a:buClr>
                </a:pPr>
                <a:r>
                  <a:rPr lang="en-US"/>
                  <a:t>Open source IOT Platform.</a:t>
                </a:r>
              </a:p>
              <a:p>
                <a:pPr>
                  <a:buClr>
                    <a:srgbClr val="956E2E"/>
                  </a:buClr>
                </a:pPr>
                <a:r>
                  <a:rPr lang="en-US"/>
                  <a:t>Includes ESP 8266 </a:t>
                </a:r>
                <a:r>
                  <a:rPr lang="en-US" err="1"/>
                  <a:t>Wifi</a:t>
                </a:r>
                <a:r>
                  <a:rPr lang="en-US"/>
                  <a:t> </a:t>
                </a:r>
                <a:r>
                  <a:rPr lang="en-US" err="1"/>
                  <a:t>SoC.</a:t>
                </a:r>
                <a:endParaRPr lang="en-US"/>
              </a:p>
              <a:p>
                <a:pPr>
                  <a:buClr>
                    <a:srgbClr val="956E2E"/>
                  </a:buClr>
                </a:pPr>
                <a:r>
                  <a:rPr lang="en-US"/>
                  <a:t>Has analog and digital pins </a:t>
                </a:r>
              </a:p>
              <a:p>
                <a:pPr>
                  <a:buClr>
                    <a:srgbClr val="956E2E"/>
                  </a:buClr>
                </a:pPr>
                <a:r>
                  <a:rPr lang="en-US"/>
                  <a:t>Supports UART,SPI,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/>
              </a:p>
              <a:p>
                <a:pPr>
                  <a:buClr>
                    <a:srgbClr val="956E2E"/>
                  </a:buClr>
                </a:pPr>
                <a:r>
                  <a:rPr lang="en-US"/>
                  <a:t>Operates at 3.3V</a:t>
                </a:r>
                <a:r>
                  <a:rPr lang="en-US" dirty="0"/>
                  <a:t>.</a:t>
                </a:r>
                <a:endParaRPr lang="en-US"/>
              </a:p>
              <a:p>
                <a:pPr>
                  <a:buClr>
                    <a:srgbClr val="956E2E"/>
                  </a:buClr>
                </a:pPr>
                <a:endParaRPr lang="en-US"/>
              </a:p>
              <a:p>
                <a:pPr>
                  <a:buClr>
                    <a:srgbClr val="956E2E"/>
                  </a:buClr>
                </a:pPr>
                <a:endParaRPr lang="en-US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6918" y="2133600"/>
                <a:ext cx="2737709" cy="3759253"/>
              </a:xfrm>
              <a:blipFill>
                <a:blip r:embed="rId2"/>
                <a:stretch>
                  <a:fillRect l="-1559" t="-81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135" y="6133610"/>
            <a:ext cx="584825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F40FFF9A-A5F4-4D6B-814C-FD9F7E974FD3}" type="slidenum">
              <a:rPr lang="en-US" sz="1900">
                <a:solidFill>
                  <a:schemeClr val="tx1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18</a:t>
            </a:fld>
            <a:endParaRPr lang="en-US" sz="1900">
              <a:solidFill>
                <a:schemeClr val="tx1"/>
              </a:solidFill>
            </a:endParaRPr>
          </a:p>
        </p:txBody>
      </p:sp>
      <p:pic>
        <p:nvPicPr>
          <p:cNvPr id="6" name="Google Shape;290;p38">
            <a:extLst>
              <a:ext uri="{FF2B5EF4-FFF2-40B4-BE49-F238E27FC236}">
                <a16:creationId xmlns:a16="http://schemas.microsoft.com/office/drawing/2014/main" id="{28835144-ABD2-4911-AAED-B3509105428E}"/>
              </a:ext>
            </a:extLst>
          </p:cNvPr>
          <p:cNvPicPr preferRelativeResize="0"/>
          <p:nvPr/>
        </p:nvPicPr>
        <p:blipFill rotWithShape="1">
          <a:blip r:embed="rId3">
            <a:extLst/>
          </a:blip>
          <a:srcRect l="20963" r="23758" b="-1"/>
          <a:stretch/>
        </p:blipFill>
        <p:spPr>
          <a:xfrm>
            <a:off x="3464657" y="10"/>
            <a:ext cx="5679343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70295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0EF04-4159-4AA9-8DFF-1BFC621FF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Atmega</a:t>
            </a:r>
            <a:r>
              <a:rPr lang="en-US" dirty="0"/>
              <a:t> 328p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F1E00E-F5F3-4004-99C4-68B5854D0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FF9A-A5F4-4D6B-814C-FD9F7E974FD3}" type="slidenum">
              <a:rPr lang="en-US" smtClean="0"/>
              <a:t>19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CC5691-A55E-443B-AE2A-D469A376A2FD}"/>
              </a:ext>
            </a:extLst>
          </p:cNvPr>
          <p:cNvSpPr/>
          <p:nvPr/>
        </p:nvSpPr>
        <p:spPr>
          <a:xfrm>
            <a:off x="2057400" y="2438400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28 pin</a:t>
            </a:r>
          </a:p>
          <a:p>
            <a:r>
              <a:rPr lang="en-US" dirty="0"/>
              <a:t>23 GPIO</a:t>
            </a:r>
          </a:p>
          <a:p>
            <a:r>
              <a:rPr lang="en-US" dirty="0"/>
              <a:t>SPI, I2C, UART</a:t>
            </a:r>
          </a:p>
          <a:p>
            <a:r>
              <a:rPr lang="en-US" dirty="0"/>
              <a:t>5v supply</a:t>
            </a:r>
          </a:p>
          <a:p>
            <a:r>
              <a:rPr lang="en-US" dirty="0"/>
              <a:t>16 MHz clock</a:t>
            </a:r>
          </a:p>
          <a:p>
            <a:r>
              <a:rPr lang="en-US" dirty="0"/>
              <a:t>32 KB memory</a:t>
            </a:r>
          </a:p>
          <a:p>
            <a:r>
              <a:rPr lang="en-US" dirty="0"/>
              <a:t>2 KB ram</a:t>
            </a:r>
          </a:p>
          <a:p>
            <a:pPr>
              <a:spcAft>
                <a:spcPts val="150"/>
              </a:spcAft>
            </a:pPr>
            <a:endParaRPr lang="en-US" dirty="0"/>
          </a:p>
        </p:txBody>
      </p:sp>
      <p:pic>
        <p:nvPicPr>
          <p:cNvPr id="9" name="Google Shape;262;p35">
            <a:extLst>
              <a:ext uri="{FF2B5EF4-FFF2-40B4-BE49-F238E27FC236}">
                <a16:creationId xmlns:a16="http://schemas.microsoft.com/office/drawing/2014/main" id="{97965D9D-4858-4C43-BDFC-812B9635FB8F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06095" y="1703437"/>
            <a:ext cx="5667375" cy="3778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5810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1295400"/>
            <a:ext cx="6591985" cy="5410200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 definition</a:t>
            </a:r>
          </a:p>
          <a:p>
            <a:pPr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</a:p>
          <a:p>
            <a:pPr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Application/ Socio Economic relevance</a:t>
            </a:r>
          </a:p>
          <a:p>
            <a:pPr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Literature survey</a:t>
            </a:r>
          </a:p>
          <a:p>
            <a:pPr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 Block diagram</a:t>
            </a:r>
          </a:p>
          <a:p>
            <a:pPr lvl="1"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Base station</a:t>
            </a:r>
          </a:p>
          <a:p>
            <a:pPr lvl="1"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Receiver node</a:t>
            </a:r>
          </a:p>
          <a:p>
            <a:pPr lvl="1"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Pure sinewave inverter</a:t>
            </a:r>
          </a:p>
          <a:p>
            <a:pPr lvl="2"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PWM </a:t>
            </a:r>
          </a:p>
          <a:p>
            <a:pPr lvl="2"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SPWM</a:t>
            </a:r>
          </a:p>
          <a:p>
            <a:pPr lvl="1"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Charge controller</a:t>
            </a:r>
          </a:p>
          <a:p>
            <a:pPr lvl="2"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MPPT</a:t>
            </a:r>
          </a:p>
          <a:p>
            <a:pPr lvl="2"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Buck converter</a:t>
            </a:r>
          </a:p>
          <a:p>
            <a:pPr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Components</a:t>
            </a:r>
          </a:p>
          <a:p>
            <a:pPr lvl="1">
              <a:spcBef>
                <a:spcPts val="0"/>
              </a:spcBef>
              <a:buFont typeface="+mj-lt"/>
              <a:buAutoNum type="arabicPeriod"/>
            </a:pPr>
            <a:r>
              <a:rPr lang="en-US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NodeMCU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Atmega328</a:t>
            </a:r>
          </a:p>
          <a:p>
            <a:pPr lvl="1"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PLC module</a:t>
            </a:r>
          </a:p>
          <a:p>
            <a:pPr lvl="1"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FSK</a:t>
            </a:r>
          </a:p>
          <a:p>
            <a:pPr lvl="1"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Battery</a:t>
            </a:r>
          </a:p>
          <a:p>
            <a:pPr lvl="1"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Solar panel</a:t>
            </a:r>
          </a:p>
          <a:p>
            <a:pPr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</a:p>
          <a:p>
            <a:pPr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Advantages</a:t>
            </a:r>
          </a:p>
          <a:p>
            <a:pPr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</a:p>
          <a:p>
            <a:pPr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Challenges faced</a:t>
            </a:r>
          </a:p>
          <a:p>
            <a:pPr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Future scope</a:t>
            </a:r>
          </a:p>
          <a:p>
            <a:pPr>
              <a:spcBef>
                <a:spcPts val="0"/>
              </a:spcBef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FF9A-A5F4-4D6B-814C-FD9F7E974F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589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83813-4402-4C07-B0B8-E1C871C81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624110"/>
            <a:ext cx="6589199" cy="1280890"/>
          </a:xfrm>
        </p:spPr>
        <p:txBody>
          <a:bodyPr/>
          <a:lstStyle/>
          <a:p>
            <a:r>
              <a:rPr lang="en-IN" dirty="0"/>
              <a:t>PLC1672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1279F00-2574-47BA-85E8-FA16350FED4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56207" y="2763286"/>
            <a:ext cx="2365085" cy="251887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B95C97-B84F-4FE6-ADB2-247B60FF1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FF9A-A5F4-4D6B-814C-FD9F7E974FD3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821E9E-E966-4C66-9D03-E4CD8F6DA75F}"/>
              </a:ext>
            </a:extLst>
          </p:cNvPr>
          <p:cNvSpPr/>
          <p:nvPr/>
        </p:nvSpPr>
        <p:spPr>
          <a:xfrm>
            <a:off x="1555712" y="1752600"/>
            <a:ext cx="3016288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43" algn="just">
              <a:lnSpc>
                <a:spcPct val="150000"/>
              </a:lnSpc>
              <a:spcBef>
                <a:spcPts val="0"/>
              </a:spcBef>
              <a:buClr>
                <a:srgbClr val="444444"/>
              </a:buClr>
              <a:buSzPts val="2400"/>
              <a:buFont typeface="Times New Roman"/>
              <a:buChar char="●"/>
            </a:pPr>
            <a:r>
              <a:rPr lang="en-US" dirty="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Default </a:t>
            </a:r>
            <a:r>
              <a:rPr lang="en-US" dirty="0" err="1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Baudrate</a:t>
            </a:r>
            <a:r>
              <a:rPr lang="en-US" dirty="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9600.</a:t>
            </a:r>
          </a:p>
          <a:p>
            <a:pPr indent="-285743" algn="just">
              <a:lnSpc>
                <a:spcPct val="150000"/>
              </a:lnSpc>
              <a:spcBef>
                <a:spcPts val="0"/>
              </a:spcBef>
              <a:buClr>
                <a:srgbClr val="444444"/>
              </a:buClr>
              <a:buSzPts val="2400"/>
              <a:buFont typeface="Times New Roman"/>
              <a:buChar char="●"/>
            </a:pPr>
            <a:r>
              <a:rPr lang="en-US" dirty="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Communication in half duplex mode.</a:t>
            </a:r>
          </a:p>
          <a:p>
            <a:pPr indent="-285743" algn="just">
              <a:lnSpc>
                <a:spcPct val="150000"/>
              </a:lnSpc>
              <a:spcBef>
                <a:spcPts val="0"/>
              </a:spcBef>
              <a:buClr>
                <a:srgbClr val="444444"/>
              </a:buClr>
              <a:buSzPts val="2400"/>
              <a:buFont typeface="Times New Roman"/>
              <a:buChar char="●"/>
            </a:pPr>
            <a:r>
              <a:rPr lang="en-US" dirty="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Working environment: 230V 50/60Hz</a:t>
            </a:r>
          </a:p>
          <a:p>
            <a:pPr indent="-285743" algn="just">
              <a:lnSpc>
                <a:spcPct val="150000"/>
              </a:lnSpc>
              <a:spcBef>
                <a:spcPts val="0"/>
              </a:spcBef>
              <a:buClr>
                <a:srgbClr val="444444"/>
              </a:buClr>
              <a:buSzPts val="2400"/>
              <a:buFont typeface="Times New Roman"/>
              <a:buChar char="●"/>
            </a:pPr>
            <a:r>
              <a:rPr lang="en-US" dirty="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Communication distance: 150m</a:t>
            </a:r>
          </a:p>
          <a:p>
            <a:pPr indent="-285743" algn="just">
              <a:lnSpc>
                <a:spcPct val="150000"/>
              </a:lnSpc>
              <a:spcBef>
                <a:spcPts val="0"/>
              </a:spcBef>
              <a:buClr>
                <a:srgbClr val="444444"/>
              </a:buClr>
              <a:buSzPts val="2400"/>
              <a:buFont typeface="Times New Roman"/>
              <a:buChar char="●"/>
            </a:pPr>
            <a:r>
              <a:rPr lang="en-US" dirty="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Power line carrier frequency: 72kHz</a:t>
            </a:r>
          </a:p>
          <a:p>
            <a:pPr indent="-285743" algn="just">
              <a:lnSpc>
                <a:spcPct val="150000"/>
              </a:lnSpc>
              <a:spcBef>
                <a:spcPts val="0"/>
              </a:spcBef>
              <a:buClr>
                <a:srgbClr val="444444"/>
              </a:buClr>
              <a:buSzPts val="2400"/>
              <a:buFont typeface="Times New Roman"/>
              <a:buChar char="●"/>
            </a:pPr>
            <a:r>
              <a:rPr lang="en-US" dirty="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Modulation and demodulation mode: FSK</a:t>
            </a:r>
          </a:p>
          <a:p>
            <a:pPr>
              <a:spcAft>
                <a:spcPts val="150"/>
              </a:spcAft>
            </a:pPr>
            <a:endParaRPr lang="en-US" dirty="0">
              <a:solidFill>
                <a:srgbClr val="444444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644896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AE261-6E11-409A-88B3-391C26143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PLC Block diagram</a:t>
            </a:r>
            <a:endParaRPr lang="en-IN" dirty="0"/>
          </a:p>
        </p:txBody>
      </p:sp>
      <p:pic>
        <p:nvPicPr>
          <p:cNvPr id="6" name="Picture 2" descr="https://html1-f.scribdassets.com/8f0csxp4qo5yviqw/images/2-054ffbe1f6.jpg">
            <a:extLst>
              <a:ext uri="{FF2B5EF4-FFF2-40B4-BE49-F238E27FC236}">
                <a16:creationId xmlns:a16="http://schemas.microsoft.com/office/drawing/2014/main" id="{79CA2BD8-51F5-4D87-9BD8-AC50F5D03A6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3062077" y="2133600"/>
            <a:ext cx="4353346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30B26D-74CC-49B0-A726-81955ADB7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FF9A-A5F4-4D6B-814C-FD9F7E974F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629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48815-AB88-48B4-8D0E-D50E2EA5E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Shift Keying(FSK)</a:t>
            </a:r>
            <a:endParaRPr lang="en-IN" dirty="0"/>
          </a:p>
        </p:txBody>
      </p:sp>
      <p:pic>
        <p:nvPicPr>
          <p:cNvPr id="5" name="Google Shape;350;p45">
            <a:extLst>
              <a:ext uri="{FF2B5EF4-FFF2-40B4-BE49-F238E27FC236}">
                <a16:creationId xmlns:a16="http://schemas.microsoft.com/office/drawing/2014/main" id="{2FDEC3A4-F640-4549-B883-D45EA02AA7A7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200" y="1676400"/>
            <a:ext cx="3831872" cy="4310857"/>
          </a:xfrm>
          <a:prstGeom prst="rect">
            <a:avLst/>
          </a:prstGeom>
          <a:noFill/>
          <a:ln w="9525" cap="flat" cmpd="sng">
            <a:solidFill>
              <a:srgbClr val="C8CCD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C1305-C968-4140-8C9B-DDC6CBDB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FF9A-A5F4-4D6B-814C-FD9F7E974F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3704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1065A-5ABB-4C24-A6AD-9452D2FFF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Lead acid battery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E8E3C-FC99-4D50-9184-0EA30FD08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7Ah 12V</a:t>
            </a:r>
          </a:p>
          <a:p>
            <a:pPr marL="0" indent="0">
              <a:buNone/>
            </a:pPr>
            <a:r>
              <a:rPr lang="en-US" dirty="0"/>
              <a:t>Max voltage 14.5v</a:t>
            </a:r>
          </a:p>
          <a:p>
            <a:pPr marL="0" indent="0">
              <a:buNone/>
            </a:pPr>
            <a:r>
              <a:rPr lang="en-US" dirty="0"/>
              <a:t>11v-12.6v</a:t>
            </a:r>
          </a:p>
          <a:p>
            <a:pPr marL="0" indent="0">
              <a:buNone/>
            </a:pPr>
            <a:r>
              <a:rPr lang="en-US" dirty="0"/>
              <a:t>1c charging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spcAft>
                <a:spcPts val="150"/>
              </a:spcAft>
              <a:buNone/>
            </a:pPr>
            <a:endParaRPr lang="en-US" dirty="0"/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1FFDD-0428-4783-A59C-441FDCE25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FF9A-A5F4-4D6B-814C-FD9F7E974FD3}" type="slidenum">
              <a:rPr lang="en-US" smtClean="0"/>
              <a:t>23</a:t>
            </a:fld>
            <a:endParaRPr lang="en-US"/>
          </a:p>
        </p:txBody>
      </p:sp>
      <p:pic>
        <p:nvPicPr>
          <p:cNvPr id="3074" name="Picture 2" descr="Image result for lead acid battery 12v 7ah">
            <a:extLst>
              <a:ext uri="{FF2B5EF4-FFF2-40B4-BE49-F238E27FC236}">
                <a16:creationId xmlns:a16="http://schemas.microsoft.com/office/drawing/2014/main" id="{198331BD-5B2C-43D8-8E72-9338EC185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1" b="89844" l="5176" r="96973">
                        <a14:foregroundMark x1="24707" y1="28320" x2="24707" y2="28320"/>
                        <a14:foregroundMark x1="26074" y1="28711" x2="26074" y2="28711"/>
                        <a14:foregroundMark x1="9961" y1="26855" x2="9961" y2="26855"/>
                        <a14:foregroundMark x1="8398" y1="28711" x2="7715" y2="29102"/>
                        <a14:foregroundMark x1="6934" y1="30469" x2="6934" y2="30469"/>
                        <a14:foregroundMark x1="6055" y1="27832" x2="6055" y2="27832"/>
                        <a14:foregroundMark x1="5371" y1="27441" x2="5371" y2="27441"/>
                        <a14:foregroundMark x1="12891" y1="33984" x2="12891" y2="33984"/>
                        <a14:foregroundMark x1="12500" y1="50000" x2="12500" y2="50000"/>
                        <a14:foregroundMark x1="15723" y1="51660" x2="15723" y2="51660"/>
                        <a14:foregroundMark x1="92871" y1="42480" x2="92871" y2="42480"/>
                        <a14:foregroundMark x1="92969" y1="27344" x2="92969" y2="27344"/>
                        <a14:foregroundMark x1="96973" y1="29980" x2="96973" y2="29980"/>
                        <a14:foregroundMark x1="14746" y1="23828" x2="14746" y2="23828"/>
                        <a14:foregroundMark x1="16699" y1="23438" x2="16699" y2="23438"/>
                        <a14:foregroundMark x1="16211" y1="24316" x2="16211" y2="24316"/>
                        <a14:foregroundMark x1="15332" y1="24609" x2="15332" y2="24609"/>
                        <a14:foregroundMark x1="12207" y1="23535" x2="12207" y2="23535"/>
                        <a14:foregroundMark x1="15234" y1="22168" x2="15234" y2="22168"/>
                        <a14:foregroundMark x1="16504" y1="21289" x2="16504" y2="21289"/>
                        <a14:foregroundMark x1="11914" y1="22754" x2="11914" y2="22754"/>
                        <a14:foregroundMark x1="12207" y1="21680" x2="12207" y2="216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37886"/>
            <a:ext cx="4211053" cy="4211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3344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741AB5-70D0-42C1-BD63-33FE3D1CE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Solar Panel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EC6B5DD-874C-4274-AFE8-F234AE1333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7" r="16454"/>
          <a:stretch/>
        </p:blipFill>
        <p:spPr>
          <a:xfrm rot="10800000" flipH="1">
            <a:off x="3349566" y="1752600"/>
            <a:ext cx="3871692" cy="370760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A61505-0795-4E46-80A6-8D6CE27A1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FF9A-A5F4-4D6B-814C-FD9F7E974FD3}" type="slidenum">
              <a:rPr lang="en-US" smtClean="0"/>
              <a:t>24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0D7A70-3C4B-45A0-873C-544D2AD172C8}"/>
              </a:ext>
            </a:extLst>
          </p:cNvPr>
          <p:cNvSpPr txBox="1"/>
          <p:nvPr/>
        </p:nvSpPr>
        <p:spPr>
          <a:xfrm>
            <a:off x="836603" y="3237071"/>
            <a:ext cx="259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Poly crystalline Cells 40W</a:t>
            </a:r>
          </a:p>
          <a:p>
            <a:r>
              <a:rPr lang="en-US" dirty="0"/>
              <a:t>Vmax – 18V</a:t>
            </a:r>
          </a:p>
          <a:p>
            <a:r>
              <a:rPr lang="en-US" dirty="0" err="1"/>
              <a:t>Voc</a:t>
            </a:r>
            <a:r>
              <a:rPr lang="en-US" dirty="0"/>
              <a:t> – 22V</a:t>
            </a:r>
          </a:p>
          <a:p>
            <a:r>
              <a:rPr lang="en-IN" dirty="0" err="1"/>
              <a:t>imax</a:t>
            </a:r>
            <a:r>
              <a:rPr lang="en-IN" dirty="0"/>
              <a:t>– 1.5A</a:t>
            </a:r>
          </a:p>
          <a:p>
            <a:r>
              <a:rPr lang="en-IN" dirty="0" err="1"/>
              <a:t>Isc</a:t>
            </a:r>
            <a:r>
              <a:rPr lang="en-IN" dirty="0"/>
              <a:t>- 1.6A</a:t>
            </a:r>
          </a:p>
        </p:txBody>
      </p:sp>
    </p:spTree>
    <p:extLst>
      <p:ext uri="{BB962C8B-B14F-4D97-AF65-F5344CB8AC3E}">
        <p14:creationId xmlns:p14="http://schemas.microsoft.com/office/powerpoint/2010/main" val="3956359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636870"/>
            <a:ext cx="6733326" cy="128089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SOFTWARE BLOCK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FF9A-A5F4-4D6B-814C-FD9F7E974FD3}" type="slidenum">
              <a:rPr lang="en-US" smtClean="0"/>
              <a:t>25</a:t>
            </a:fld>
            <a:endParaRPr lang="en-US"/>
          </a:p>
        </p:txBody>
      </p:sp>
      <p:pic>
        <p:nvPicPr>
          <p:cNvPr id="7" name="Google Shape;367;p47">
            <a:extLst>
              <a:ext uri="{FF2B5EF4-FFF2-40B4-BE49-F238E27FC236}">
                <a16:creationId xmlns:a16="http://schemas.microsoft.com/office/drawing/2014/main" id="{778B443A-3CA0-400F-B046-82525A105CDB}"/>
              </a:ext>
            </a:extLst>
          </p:cNvPr>
          <p:cNvPicPr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28800" y="1447800"/>
            <a:ext cx="5486400" cy="52622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3329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FC839-F46F-4E0F-89FB-3307D3169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IOT DASHBOARD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2311C0-9518-4653-AD81-A43AFF742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1B2DB2-93BF-4071-8FF8-693411531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FF9A-A5F4-4D6B-814C-FD9F7E974FD3}" type="slidenum">
              <a:rPr lang="en-US" smtClean="0"/>
              <a:t>26</a:t>
            </a:fld>
            <a:endParaRPr lang="en-US"/>
          </a:p>
        </p:txBody>
      </p:sp>
      <p:pic>
        <p:nvPicPr>
          <p:cNvPr id="5" name="Google Shape;318;p41">
            <a:extLst>
              <a:ext uri="{FF2B5EF4-FFF2-40B4-BE49-F238E27FC236}">
                <a16:creationId xmlns:a16="http://schemas.microsoft.com/office/drawing/2014/main" id="{F2D6DAA2-52C4-4102-8F37-6AA0C551D1E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800" y="1981200"/>
            <a:ext cx="8610600" cy="40890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4689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03A1022-C26D-48FE-910F-F2F383536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971801" y="-380999"/>
            <a:ext cx="7696199" cy="76961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698DE1-C666-46EE-9CFA-B36BFAF79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Mobile App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4C4A6C5-B3C8-4F06-9A0D-850239471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4"/>
          <a:stretch/>
        </p:blipFill>
        <p:spPr>
          <a:xfrm>
            <a:off x="5410200" y="1152909"/>
            <a:ext cx="2819400" cy="463829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F19DF-C074-44C7-A4AC-FD6E7797D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FF9A-A5F4-4D6B-814C-FD9F7E974FD3}" type="slidenum">
              <a:rPr lang="en-US" smtClean="0"/>
              <a:t>27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47C6FFF-2687-42ED-8474-14C762E1B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304800" y="952501"/>
            <a:ext cx="5791199" cy="57911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BF8422-FCC0-4979-8E9D-34D3414CAF0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43"/>
          <a:stretch/>
        </p:blipFill>
        <p:spPr>
          <a:xfrm>
            <a:off x="2133600" y="2069718"/>
            <a:ext cx="2133600" cy="3492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530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RESULT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B2B1F8-E26D-4288-BD59-5B546FDAD1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1978422"/>
            <a:ext cx="6591300" cy="37076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FF9A-A5F4-4D6B-814C-FD9F7E974F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856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76400" y="1752600"/>
            <a:ext cx="6591985" cy="3777622"/>
          </a:xfrm>
        </p:spPr>
        <p:txBody>
          <a:bodyPr>
            <a:normAutofit/>
          </a:bodyPr>
          <a:lstStyle/>
          <a:p>
            <a:r>
              <a:rPr lang="en-US" sz="2000" dirty="0"/>
              <a:t>All components are easily available in local market except PLC</a:t>
            </a:r>
          </a:p>
          <a:p>
            <a:r>
              <a:rPr lang="en-US" sz="2000" dirty="0"/>
              <a:t>Telemetry and control of home appliances possible</a:t>
            </a:r>
          </a:p>
          <a:p>
            <a:r>
              <a:rPr lang="en-US" sz="2000" dirty="0"/>
              <a:t>Sinewave inverter increases efficiency of motors compared to square wave inverters</a:t>
            </a:r>
          </a:p>
          <a:p>
            <a:r>
              <a:rPr lang="en-US" sz="2000" dirty="0"/>
              <a:t>Each PLC device is plug and play</a:t>
            </a:r>
          </a:p>
          <a:p>
            <a:r>
              <a:rPr lang="en-US" sz="2000" dirty="0"/>
              <a:t>The code and hardware is available under open source GitHub repos(made by us)</a:t>
            </a:r>
          </a:p>
          <a:p>
            <a:r>
              <a:rPr lang="en-US" sz="2000" dirty="0"/>
              <a:t>Well documented code</a:t>
            </a:r>
          </a:p>
          <a:p>
            <a:endParaRPr lang="en-US" sz="2000" dirty="0"/>
          </a:p>
          <a:p>
            <a:endParaRPr lang="en-US" sz="2000" dirty="0"/>
          </a:p>
          <a:p>
            <a:pPr>
              <a:spcAft>
                <a:spcPts val="150"/>
              </a:spcAft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FF9A-A5F4-4D6B-814C-FD9F7E974F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247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685800"/>
            <a:ext cx="6589199" cy="128089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PROBLEM DEFINITION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1752600"/>
            <a:ext cx="6591985" cy="4114800"/>
          </a:xfrm>
        </p:spPr>
        <p:txBody>
          <a:bodyPr>
            <a:noAutofit/>
          </a:bodyPr>
          <a:lstStyle/>
          <a:p>
            <a:pPr marL="68579" indent="-95248">
              <a:spcBef>
                <a:spcPts val="1050"/>
              </a:spcBef>
              <a:buSzPts val="2000"/>
              <a:buFont typeface="Noto Sans Symbols"/>
              <a:buChar char="❖"/>
            </a:pPr>
            <a:r>
              <a:rPr lang="en-US" sz="2000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Expensive routers and repeaters required to cover large houses and public areas like bus stands for implementing IOT.</a:t>
            </a:r>
          </a:p>
          <a:p>
            <a:pPr marL="68579" indent="-85723">
              <a:spcBef>
                <a:spcPts val="1050"/>
              </a:spcBef>
              <a:buFont typeface="Times New Roman"/>
              <a:buChar char="❖"/>
            </a:pPr>
            <a:r>
              <a:rPr lang="en-US" sz="2000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Current IOT systems can be manipulated by hackers due to lack of proper security or </a:t>
            </a:r>
            <a:r>
              <a:rPr lang="en-US" sz="2000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tappable</a:t>
            </a:r>
            <a:r>
              <a:rPr lang="en-US" sz="2000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Wi-Fi hotspots</a:t>
            </a:r>
          </a:p>
          <a:p>
            <a:pPr marL="68579" indent="-95248">
              <a:spcBef>
                <a:spcPts val="0"/>
              </a:spcBef>
              <a:buSzPts val="2000"/>
              <a:buFont typeface="Noto Sans Symbols"/>
              <a:buChar char="❖"/>
            </a:pPr>
            <a:endParaRPr lang="en-US" sz="2000" dirty="0">
              <a:latin typeface="Calibri" panose="020F0502020204030204" pitchFamily="34" charset="0"/>
              <a:ea typeface="Times New Roman"/>
              <a:cs typeface="Calibri" panose="020F0502020204030204" pitchFamily="34" charset="0"/>
              <a:sym typeface="Times New Roman"/>
            </a:endParaRPr>
          </a:p>
          <a:p>
            <a:pPr marL="68579" indent="-95248">
              <a:spcBef>
                <a:spcPts val="0"/>
              </a:spcBef>
              <a:buSzPts val="2000"/>
              <a:buFont typeface="Noto Sans Symbols"/>
              <a:buChar char="❖"/>
            </a:pPr>
            <a:r>
              <a:rPr lang="en-US" sz="2000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IOT systems employ Wi-Fi technology, which cause spectrum crowding in the 2.4GHz free band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8579" indent="-95248">
              <a:spcBef>
                <a:spcPts val="1050"/>
              </a:spcBef>
              <a:buSzPts val="2000"/>
              <a:buFont typeface="Noto Sans Symbols"/>
              <a:buChar char="❖"/>
            </a:pPr>
            <a:r>
              <a:rPr lang="en-US" sz="2000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Potential health hazards of Wi-Fi in residential areas are yet to be researched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  <a:sym typeface="Times New Roman"/>
            </a:endParaRPr>
          </a:p>
          <a:p>
            <a:pPr marL="68579" indent="-95248">
              <a:spcBef>
                <a:spcPts val="1050"/>
              </a:spcBef>
              <a:buSzPts val="2000"/>
              <a:buFont typeface="Noto Sans Symbols"/>
              <a:buChar char="❖"/>
            </a:pPr>
            <a:r>
              <a:rPr lang="en-US" sz="2000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Lack of open source customizable inverter </a:t>
            </a:r>
            <a:r>
              <a:rPr lang="en-US" sz="2000" dirty="0" err="1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firmwares</a:t>
            </a:r>
            <a:r>
              <a:rPr lang="en-US" sz="2000" dirty="0">
                <a:latin typeface="Calibri" panose="020F0502020204030204" pitchFamily="34" charset="0"/>
                <a:ea typeface="Times New Roman"/>
                <a:cs typeface="Calibri" panose="020F0502020204030204" pitchFamily="34" charset="0"/>
                <a:sym typeface="Times New Roman"/>
              </a:rPr>
              <a:t> and designs</a:t>
            </a:r>
          </a:p>
          <a:p>
            <a:pPr marL="0" indent="0">
              <a:spcBef>
                <a:spcPts val="1050"/>
              </a:spcBef>
              <a:buSzPts val="2000"/>
              <a:buNone/>
            </a:pP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FF9A-A5F4-4D6B-814C-FD9F7E974FD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7016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DISADVANTAGES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No short circuit and overvoltage protection for the inverter( can be easily added to the existing project)</a:t>
            </a:r>
          </a:p>
          <a:p>
            <a:r>
              <a:rPr lang="en-US" sz="2000" dirty="0"/>
              <a:t>Practically, PLC communication is possible only in low speeds (100bps) till 200 meters without expensive transceivers. Wire may have more length in large houses</a:t>
            </a:r>
          </a:p>
          <a:p>
            <a:r>
              <a:rPr lang="en-US" sz="2000" dirty="0"/>
              <a:t>PLC is sensitive to noise in the AC system when connected to grid</a:t>
            </a:r>
          </a:p>
          <a:p>
            <a:r>
              <a:rPr lang="en-US" sz="2000" dirty="0"/>
              <a:t>Node MCU consumes high power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FF9A-A5F4-4D6B-814C-FD9F7E974FD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940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CHALLENGES FACED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Arduino resets randomly when switching on the inverter. This was due to SPWM interference due to the PCB trace and another PCB was designed.</a:t>
            </a:r>
          </a:p>
          <a:p>
            <a:r>
              <a:rPr lang="en-US" dirty="0"/>
              <a:t>Getting the components for rated current(inductors)</a:t>
            </a:r>
          </a:p>
          <a:p>
            <a:r>
              <a:rPr lang="en-US" dirty="0"/>
              <a:t>Getting the FSK based PLC communication IC</a:t>
            </a:r>
          </a:p>
          <a:p>
            <a:r>
              <a:rPr lang="en-US" dirty="0"/>
              <a:t>Finding people working on the field of PLC	</a:t>
            </a:r>
          </a:p>
          <a:p>
            <a:r>
              <a:rPr lang="en-US" dirty="0"/>
              <a:t>Overriding </a:t>
            </a:r>
            <a:r>
              <a:rPr lang="en-US" dirty="0" err="1"/>
              <a:t>atmega</a:t>
            </a:r>
            <a:r>
              <a:rPr lang="en-US" dirty="0"/>
              <a:t> 328p bootloader to enable 64KHz PWM signal</a:t>
            </a:r>
          </a:p>
          <a:p>
            <a:pPr>
              <a:spcAft>
                <a:spcPts val="150"/>
              </a:spcAft>
            </a:pPr>
            <a:r>
              <a:rPr lang="en-US" dirty="0"/>
              <a:t>MPPT circuit was hard to design due to the continuous variation of </a:t>
            </a:r>
            <a:r>
              <a:rPr lang="en-US" dirty="0" err="1"/>
              <a:t>dutycycle</a:t>
            </a:r>
            <a:r>
              <a:rPr lang="en-US" dirty="0"/>
              <a:t> needed in the atmega328p register as voltage and current varies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FF9A-A5F4-4D6B-814C-FD9F7E974FD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533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FUTURE SCOPE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000" dirty="0"/>
              <a:t>The whole project is opensource implying that further development can be coordinated via git system which allows version control and issue tracking. 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A blockchain based energy trading can be implemented so that a secure and transparent energy marketplace can be created.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functionalities like short circuit protection, over voltage protection </a:t>
            </a:r>
            <a:r>
              <a:rPr lang="en-US" sz="2000" dirty="0" err="1"/>
              <a:t>etc</a:t>
            </a:r>
            <a:r>
              <a:rPr lang="en-US" sz="2000" dirty="0"/>
              <a:t> can be added</a:t>
            </a:r>
          </a:p>
          <a:p>
            <a:pPr>
              <a:spcBef>
                <a:spcPts val="1200"/>
              </a:spcBef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FF9A-A5F4-4D6B-814C-FD9F7E974FD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443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REFERENCES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F0E52C-E7D5-4A0D-8B80-B304BB86F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 fontAlgn="base">
              <a:buFont typeface="Wingdings" panose="05000000000000000000" pitchFamily="2" charset="2"/>
              <a:buChar char="v"/>
            </a:pPr>
            <a:r>
              <a:rPr lang="en-IN" dirty="0"/>
              <a:t>Salman </a:t>
            </a:r>
            <a:r>
              <a:rPr lang="en-IN" dirty="0" err="1"/>
              <a:t>Salman</a:t>
            </a:r>
            <a:r>
              <a:rPr lang="en-IN" dirty="0"/>
              <a:t>, Xin Al, </a:t>
            </a:r>
            <a:r>
              <a:rPr lang="en-IN" dirty="0" err="1"/>
              <a:t>Zhouyang</a:t>
            </a:r>
            <a:r>
              <a:rPr lang="en-IN" dirty="0"/>
              <a:t> WU (2018) Design of a P-&amp;-O algorithm based MPPT charge controller for a stand-alone 200W PV system</a:t>
            </a:r>
          </a:p>
          <a:p>
            <a:pPr lvl="0" fontAlgn="base">
              <a:buFont typeface="Wingdings" panose="05000000000000000000" pitchFamily="2" charset="2"/>
              <a:buChar char="v"/>
            </a:pPr>
            <a:r>
              <a:rPr lang="en-IN" dirty="0" err="1"/>
              <a:t>Akarte</a:t>
            </a:r>
            <a:r>
              <a:rPr lang="en-IN" dirty="0"/>
              <a:t>, Vivek &amp; </a:t>
            </a:r>
            <a:r>
              <a:rPr lang="en-IN" dirty="0" err="1"/>
              <a:t>Punse</a:t>
            </a:r>
            <a:r>
              <a:rPr lang="en-IN" dirty="0"/>
              <a:t>, Nitin &amp; </a:t>
            </a:r>
            <a:r>
              <a:rPr lang="en-IN" dirty="0" err="1"/>
              <a:t>Dhanorkar</a:t>
            </a:r>
            <a:r>
              <a:rPr lang="en-IN" dirty="0"/>
              <a:t>, Ankush. (2014). Power Line Communication Systems.</a:t>
            </a:r>
          </a:p>
          <a:p>
            <a:pPr lvl="0" fontAlgn="base">
              <a:buFont typeface="Wingdings" panose="05000000000000000000" pitchFamily="2" charset="2"/>
              <a:buChar char="v"/>
            </a:pPr>
            <a:r>
              <a:rPr lang="en-IN" dirty="0"/>
              <a:t>Rayyan Azam Khan , Liaquat Ali Khan , Farzan Majeed Noori , </a:t>
            </a:r>
            <a:r>
              <a:rPr lang="en-IN" dirty="0" err="1"/>
              <a:t>Zareena</a:t>
            </a:r>
            <a:r>
              <a:rPr lang="en-IN" dirty="0"/>
              <a:t> </a:t>
            </a:r>
            <a:r>
              <a:rPr lang="en-IN" dirty="0" err="1"/>
              <a:t>Kausar</a:t>
            </a:r>
            <a:r>
              <a:rPr lang="en-IN" dirty="0"/>
              <a:t> , and </a:t>
            </a:r>
            <a:r>
              <a:rPr lang="en-IN" dirty="0" err="1"/>
              <a:t>Aaqib</a:t>
            </a:r>
            <a:r>
              <a:rPr lang="en-IN" dirty="0"/>
              <a:t> Majeed(2016) Design and Simulation of a Sine Wave Inverter with PID Control for Nonlinear Load Applications  ISSN 2351-8014 Vol. 26 No. 2 Sep. 2016</a:t>
            </a:r>
          </a:p>
          <a:p>
            <a:pPr lvl="0" fontAlgn="base">
              <a:buFont typeface="Wingdings" panose="05000000000000000000" pitchFamily="2" charset="2"/>
              <a:buChar char="v"/>
            </a:pPr>
            <a:r>
              <a:rPr lang="en-IN" dirty="0"/>
              <a:t>Kirti </a:t>
            </a:r>
            <a:r>
              <a:rPr lang="en-IN" dirty="0" err="1"/>
              <a:t>P.Shinde</a:t>
            </a:r>
            <a:r>
              <a:rPr lang="en-IN" dirty="0"/>
              <a:t> (2017) a low-cost home automation system based on power-line communication links ISSN: 2320-2882</a:t>
            </a:r>
          </a:p>
          <a:p>
            <a:pPr>
              <a:buFont typeface="Wingdings" panose="05000000000000000000" pitchFamily="2" charset="2"/>
              <a:buChar char="v"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FF9A-A5F4-4D6B-814C-FD9F7E974FD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821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1981200"/>
            <a:ext cx="7696200" cy="1371600"/>
          </a:xfrm>
        </p:spPr>
        <p:txBody>
          <a:bodyPr>
            <a:normAutofit/>
          </a:bodyPr>
          <a:lstStyle/>
          <a:p>
            <a:r>
              <a:rPr lang="en-US" sz="7200" i="1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FF9A-A5F4-4D6B-814C-FD9F7E974FD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67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685800"/>
            <a:ext cx="6589199" cy="128089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SOLUTION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1752600"/>
            <a:ext cx="6591985" cy="4114800"/>
          </a:xfrm>
        </p:spPr>
        <p:txBody>
          <a:bodyPr>
            <a:noAutofit/>
          </a:bodyPr>
          <a:lstStyle/>
          <a:p>
            <a:pPr>
              <a:spcBef>
                <a:spcPts val="1050"/>
              </a:spcBef>
              <a:buSzPts val="2000"/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Use powerline for communication</a:t>
            </a:r>
          </a:p>
          <a:p>
            <a:pPr>
              <a:spcBef>
                <a:spcPts val="1050"/>
              </a:spcBef>
              <a:buSzPts val="2000"/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Implement an IOT dashboard so as to control and monitor appliances</a:t>
            </a:r>
          </a:p>
          <a:p>
            <a:pPr>
              <a:spcBef>
                <a:spcPts val="1050"/>
              </a:spcBef>
              <a:buSzPts val="2000"/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Collect usage data so that it can be used to predict the energy usage</a:t>
            </a:r>
          </a:p>
          <a:p>
            <a:pPr>
              <a:spcBef>
                <a:spcPts val="1050"/>
              </a:spcBef>
              <a:buSzPts val="2000"/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Incorporate solar panel to this system so that users can generate electricity</a:t>
            </a:r>
          </a:p>
          <a:p>
            <a:pPr>
              <a:spcBef>
                <a:spcPts val="1050"/>
              </a:spcBef>
              <a:buSzPts val="2000"/>
              <a:buFont typeface="Wingdings" panose="05000000000000000000" pitchFamily="2" charset="2"/>
              <a:buChar char="v"/>
            </a:pP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Create a </a:t>
            </a:r>
            <a:r>
              <a:rPr lang="en-US" sz="2000" dirty="0" err="1">
                <a:latin typeface="Times New Roman"/>
                <a:ea typeface="Times New Roman"/>
                <a:cs typeface="Times New Roman"/>
                <a:sym typeface="Times New Roman"/>
              </a:rPr>
              <a:t>github</a:t>
            </a:r>
            <a:r>
              <a:rPr lang="en-US" sz="2000" dirty="0">
                <a:latin typeface="Times New Roman"/>
                <a:ea typeface="Times New Roman"/>
                <a:cs typeface="Times New Roman"/>
                <a:sym typeface="Times New Roman"/>
              </a:rPr>
              <a:t> repository and allow changes to the design by various individuals</a:t>
            </a:r>
          </a:p>
          <a:p>
            <a:pPr>
              <a:spcBef>
                <a:spcPts val="1050"/>
              </a:spcBef>
              <a:buSzPts val="2000"/>
              <a:buFont typeface="Wingdings" panose="05000000000000000000" pitchFamily="2" charset="2"/>
              <a:buChar char="v"/>
            </a:pPr>
            <a:endParaRPr lang="en-US" sz="2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FF9A-A5F4-4D6B-814C-FD9F7E974FD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383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685800"/>
            <a:ext cx="6858000" cy="1280890"/>
          </a:xfrm>
        </p:spPr>
        <p:txBody>
          <a:bodyPr>
            <a:noAutofit/>
          </a:bodyPr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APPLICATIONS/ SOCIO ECONOMIC </a:t>
            </a:r>
            <a:br>
              <a:rPr lang="en-US" sz="28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RELEVANCE</a:t>
            </a:r>
            <a:endParaRPr lang="en-US" sz="28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1981200"/>
            <a:ext cx="6591985" cy="4114800"/>
          </a:xfrm>
        </p:spPr>
        <p:txBody>
          <a:bodyPr>
            <a:noAutofit/>
          </a:bodyPr>
          <a:lstStyle/>
          <a:p>
            <a:pPr marL="68579" indent="-109535">
              <a:lnSpc>
                <a:spcPct val="120000"/>
              </a:lnSpc>
              <a:spcBef>
                <a:spcPts val="0"/>
              </a:spcBef>
              <a:buClr>
                <a:srgbClr val="1A1A1A"/>
              </a:buClr>
              <a:buSzPts val="2300"/>
              <a:buFont typeface="Times New Roman"/>
              <a:buChar char="❖"/>
            </a:pPr>
            <a:r>
              <a:rPr lang="en-US" sz="2000" dirty="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Decentralized energy production encourages the use of green energy</a:t>
            </a:r>
          </a:p>
          <a:p>
            <a:pPr marL="68579" indent="-109535">
              <a:lnSpc>
                <a:spcPct val="120000"/>
              </a:lnSpc>
              <a:spcBef>
                <a:spcPts val="0"/>
              </a:spcBef>
              <a:buClr>
                <a:srgbClr val="1A1A1A"/>
              </a:buClr>
              <a:buSzPts val="2300"/>
              <a:buFont typeface="Times New Roman"/>
              <a:buChar char="❖"/>
            </a:pPr>
            <a:r>
              <a:rPr lang="en-US" sz="2000" dirty="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Less dependency on centralized power generation</a:t>
            </a:r>
          </a:p>
          <a:p>
            <a:pPr marL="68579" indent="-109535">
              <a:lnSpc>
                <a:spcPct val="120000"/>
              </a:lnSpc>
              <a:spcBef>
                <a:spcPts val="0"/>
              </a:spcBef>
              <a:buClr>
                <a:srgbClr val="1A1A1A"/>
              </a:buClr>
              <a:buSzPts val="2300"/>
              <a:buFont typeface="Times New Roman"/>
              <a:buChar char="❖"/>
            </a:pPr>
            <a:r>
              <a:rPr lang="en-US" sz="2000" dirty="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be used as standalone system in hard to reach areas</a:t>
            </a:r>
          </a:p>
          <a:p>
            <a:pPr marL="68579" indent="-109535">
              <a:lnSpc>
                <a:spcPct val="120000"/>
              </a:lnSpc>
              <a:spcBef>
                <a:spcPts val="0"/>
              </a:spcBef>
              <a:buClr>
                <a:srgbClr val="1A1A1A"/>
              </a:buClr>
              <a:buSzPts val="2300"/>
              <a:buFont typeface="Times New Roman"/>
              <a:buChar char="❖"/>
            </a:pPr>
            <a:r>
              <a:rPr lang="en-US" sz="2000" dirty="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Optimize power usage by predictive analysis and automation</a:t>
            </a:r>
          </a:p>
          <a:p>
            <a:pPr marL="68579" indent="-109535">
              <a:lnSpc>
                <a:spcPct val="120000"/>
              </a:lnSpc>
              <a:spcBef>
                <a:spcPts val="0"/>
              </a:spcBef>
              <a:buClr>
                <a:srgbClr val="1A1A1A"/>
              </a:buClr>
              <a:buSzPts val="2300"/>
              <a:buFont typeface="Times New Roman"/>
              <a:buChar char="❖"/>
            </a:pPr>
            <a:r>
              <a:rPr lang="en-US" sz="2000" dirty="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 and monitor the status of devices via internet or mobile application</a:t>
            </a:r>
          </a:p>
          <a:p>
            <a:pPr marL="68579" indent="-109535">
              <a:lnSpc>
                <a:spcPct val="120000"/>
              </a:lnSpc>
              <a:spcBef>
                <a:spcPts val="0"/>
              </a:spcBef>
              <a:buClr>
                <a:srgbClr val="1A1A1A"/>
              </a:buClr>
              <a:buSzPts val="2300"/>
              <a:buFont typeface="Times New Roman"/>
              <a:buChar char="❖"/>
            </a:pPr>
            <a:r>
              <a:rPr lang="en-US" sz="2000" dirty="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Provide analytics on the energy usage pattern of households.</a:t>
            </a:r>
          </a:p>
          <a:p>
            <a:pPr marL="68579" indent="-109535">
              <a:lnSpc>
                <a:spcPct val="120000"/>
              </a:lnSpc>
              <a:spcBef>
                <a:spcPts val="0"/>
              </a:spcBef>
              <a:buClr>
                <a:srgbClr val="1A1A1A"/>
              </a:buClr>
              <a:buSzPts val="2300"/>
              <a:buFont typeface="Times New Roman"/>
              <a:buChar char="❖"/>
            </a:pPr>
            <a:r>
              <a:rPr lang="en-US" sz="2000" dirty="0">
                <a:solidFill>
                  <a:srgbClr val="1A1A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Open source IOT based smart PV inverter system encourages further development in this area</a:t>
            </a:r>
            <a:endParaRPr lang="en-US" sz="2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FF9A-A5F4-4D6B-814C-FD9F7E974FD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345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85800"/>
            <a:ext cx="6589199" cy="128089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LITERATURE SURVEY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600" y="2040964"/>
            <a:ext cx="6591985" cy="3777622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Paper 1: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Rayyan Farzan and </a:t>
            </a:r>
            <a:r>
              <a:rPr lang="en-US" sz="2000" dirty="0" err="1">
                <a:solidFill>
                  <a:schemeClr val="tx1"/>
                </a:solidFill>
              </a:rPr>
              <a:t>Zareena</a:t>
            </a:r>
            <a:r>
              <a:rPr lang="en-US" sz="2000" dirty="0">
                <a:solidFill>
                  <a:schemeClr val="tx1"/>
                </a:solidFill>
              </a:rPr>
              <a:t> gave valuable insights about the PLC section and we coded the PLC microcontroller based on it.</a:t>
            </a:r>
          </a:p>
          <a:p>
            <a:pPr marL="457200" lvl="1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Paper 2: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Salman and Xin Al explained the working of Perturb &amp; Observe algorithm of MPPT</a:t>
            </a:r>
          </a:p>
          <a:p>
            <a:pPr lvl="2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FF9A-A5F4-4D6B-814C-FD9F7E974FD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386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79042" y="2209800"/>
            <a:ext cx="6591985" cy="37776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Paper 3: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          Kirti P </a:t>
            </a:r>
            <a:r>
              <a:rPr lang="en-US" sz="2000" dirty="0" err="1">
                <a:solidFill>
                  <a:schemeClr val="tx1"/>
                </a:solidFill>
              </a:rPr>
              <a:t>shinde</a:t>
            </a:r>
            <a:r>
              <a:rPr lang="en-US" sz="2000" dirty="0">
                <a:solidFill>
                  <a:schemeClr val="tx1"/>
                </a:solidFill>
              </a:rPr>
              <a:t> proposed a topology for interfacing PLC systems with IOT dashboard</a:t>
            </a: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Paper 4: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</a:rPr>
              <a:t>	   Paper by Ravi and Jain helped us to design the IOT system and connect it to online services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FF9A-A5F4-4D6B-814C-FD9F7E974F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10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1" y="636870"/>
            <a:ext cx="6733326" cy="128089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HARDWARE BLOCK DIAGRAM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1B9F696-BE88-4B72-BF69-2E084B308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28" y="2010448"/>
            <a:ext cx="8311335" cy="405024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FF9A-A5F4-4D6B-814C-FD9F7E974F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281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D312F1-D2A4-482C-B304-208194D5E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90D39-7CD6-4250-920C-7BB7C3076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FFF9A-A5F4-4D6B-814C-FD9F7E974FD3}" type="slidenum">
              <a:rPr lang="en-US" smtClean="0"/>
              <a:t>9</a:t>
            </a:fld>
            <a:endParaRPr lang="en-US"/>
          </a:p>
        </p:txBody>
      </p:sp>
      <p:pic>
        <p:nvPicPr>
          <p:cNvPr id="5" name="Google Shape;244;p33">
            <a:extLst>
              <a:ext uri="{FF2B5EF4-FFF2-40B4-BE49-F238E27FC236}">
                <a16:creationId xmlns:a16="http://schemas.microsoft.com/office/drawing/2014/main" id="{25BF23E5-DEA7-4CF3-83EE-BAE267A2E4A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800" y="2009913"/>
            <a:ext cx="8739957" cy="396292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245;p33">
            <a:extLst>
              <a:ext uri="{FF2B5EF4-FFF2-40B4-BE49-F238E27FC236}">
                <a16:creationId xmlns:a16="http://schemas.microsoft.com/office/drawing/2014/main" id="{0D63FAA5-164C-40E9-BEE6-0B12C0908F67}"/>
              </a:ext>
            </a:extLst>
          </p:cNvPr>
          <p:cNvSpPr txBox="1">
            <a:spLocks/>
          </p:cNvSpPr>
          <p:nvPr/>
        </p:nvSpPr>
        <p:spPr>
          <a:xfrm>
            <a:off x="1600200" y="624110"/>
            <a:ext cx="3721725" cy="646200"/>
          </a:xfrm>
          <a:prstGeom prst="rect">
            <a:avLst/>
          </a:prstGeom>
        </p:spPr>
        <p:txBody>
          <a:bodyPr spcFirstLastPara="1" vert="horz" wrap="square" lIns="68569" tIns="34275" rIns="68569" bIns="34275" rtlCol="0" anchor="b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2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Base station</a:t>
            </a:r>
          </a:p>
        </p:txBody>
      </p:sp>
    </p:spTree>
    <p:extLst>
      <p:ext uri="{BB962C8B-B14F-4D97-AF65-F5344CB8AC3E}">
        <p14:creationId xmlns:p14="http://schemas.microsoft.com/office/powerpoint/2010/main" val="87079757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1CACE3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Savon</Template>
  <TotalTime>148</TotalTime>
  <Words>756</Words>
  <Application>Microsoft Office PowerPoint</Application>
  <PresentationFormat>On-screen Show (4:3)</PresentationFormat>
  <Paragraphs>184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Arial</vt:lpstr>
      <vt:lpstr>Bell MT</vt:lpstr>
      <vt:lpstr>Calibri</vt:lpstr>
      <vt:lpstr>Cambria Math</vt:lpstr>
      <vt:lpstr>Century Gothic</vt:lpstr>
      <vt:lpstr>Noto Sans Symbols</vt:lpstr>
      <vt:lpstr>Nunito</vt:lpstr>
      <vt:lpstr>Times New Roman</vt:lpstr>
      <vt:lpstr>Wingdings</vt:lpstr>
      <vt:lpstr>Wingdings 3</vt:lpstr>
      <vt:lpstr>Wisp</vt:lpstr>
      <vt:lpstr>   IOT AND PLC BASED HOME AUTOMATION SYSTEM WITH PV INVERTER  Project guide : Prof. Athira Prasad  Project coordinator : Dr. Jinsa Kuruvila</vt:lpstr>
      <vt:lpstr>CONTENTS</vt:lpstr>
      <vt:lpstr>PROBLEM DEFINITION</vt:lpstr>
      <vt:lpstr>SOLUTION</vt:lpstr>
      <vt:lpstr>APPLICATIONS/ SOCIO ECONOMIC  RELEVANCE</vt:lpstr>
      <vt:lpstr>LITERATURE SURVEY</vt:lpstr>
      <vt:lpstr>PowerPoint Presentation</vt:lpstr>
      <vt:lpstr>HARDWARE BLOCK DIAGRAM</vt:lpstr>
      <vt:lpstr>PowerPoint Presentation</vt:lpstr>
      <vt:lpstr>PowerPoint Presentation</vt:lpstr>
      <vt:lpstr>PowerPoint Presentation</vt:lpstr>
      <vt:lpstr>PWM</vt:lpstr>
      <vt:lpstr>SPWM</vt:lpstr>
      <vt:lpstr>Atmega328 PWM frequency </vt:lpstr>
      <vt:lpstr>Charge Controller</vt:lpstr>
      <vt:lpstr>Factors 1.The amount of sun light  2.The connected load  3.The temperature of the solar panel.</vt:lpstr>
      <vt:lpstr>Buck converter  </vt:lpstr>
      <vt:lpstr> COMPONENTS: NodeMCU</vt:lpstr>
      <vt:lpstr>Atmega 328p</vt:lpstr>
      <vt:lpstr>PLC1672 </vt:lpstr>
      <vt:lpstr>PLC Block diagram</vt:lpstr>
      <vt:lpstr>Frequency Shift Keying(FSK)</vt:lpstr>
      <vt:lpstr>Lead acid battery</vt:lpstr>
      <vt:lpstr>Solar Panel</vt:lpstr>
      <vt:lpstr>SOFTWARE BLOCK DIAGRAM</vt:lpstr>
      <vt:lpstr>IOT DASHBOARD</vt:lpstr>
      <vt:lpstr>Mobile App</vt:lpstr>
      <vt:lpstr>RESULT</vt:lpstr>
      <vt:lpstr>ADVANTAGES</vt:lpstr>
      <vt:lpstr>DISADVANTAGES</vt:lpstr>
      <vt:lpstr>CHALLENGES FACED</vt:lpstr>
      <vt:lpstr>FUTURE SCOPE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 BUS TRACKING &amp; NOTIFICATION SYSTEM  Project guide : Prof. Athira Prasad  Project coordinator : Dr. Jinsa Kuruvila</dc:title>
  <dc:creator>MATHEW VARGHESE</dc:creator>
  <cp:lastModifiedBy>MATHEW VARGHESE</cp:lastModifiedBy>
  <cp:revision>16</cp:revision>
  <dcterms:created xsi:type="dcterms:W3CDTF">2019-06-10T00:29:54Z</dcterms:created>
  <dcterms:modified xsi:type="dcterms:W3CDTF">2019-06-10T05:35:13Z</dcterms:modified>
</cp:coreProperties>
</file>